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70" r:id="rId5"/>
    <p:sldId id="260" r:id="rId6"/>
    <p:sldId id="271" r:id="rId7"/>
    <p:sldId id="262" r:id="rId8"/>
    <p:sldId id="272" r:id="rId9"/>
    <p:sldId id="264" r:id="rId10"/>
    <p:sldId id="273" r:id="rId11"/>
    <p:sldId id="266" r:id="rId12"/>
    <p:sldId id="27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CB869C-0391-4B98-9B91-F95EDFE1107E}" v="115" dt="2020-02-23T13:52:56.9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93" d="100"/>
          <a:sy n="93" d="100"/>
        </p:scale>
        <p:origin x="4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FC7CF-F0AF-CC00-02AC-43E759332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8320CF-B8BE-2AD6-EEB1-F88063C659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EA0CC-4BCF-4B52-751D-8AFD88FBC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BD40D-194F-479B-BCEC-6D2CEB9B7DEE}" type="datetimeFigureOut">
              <a:rPr lang="en-US" smtClean="0"/>
              <a:t>7/29/23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B431F-1424-E63F-4947-FFB23051B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DC0271-A6E2-6FBF-24DE-71D21E47A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03F55-EBD4-4CEB-BFF5-388F3EED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713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1F49E-EDED-999F-1579-D41E564AA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27BA4-A4EF-AEDD-C67D-5D824D5ACC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1A9D0-A063-F9F5-D04D-9D7E6C5FD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BD40D-194F-479B-BCEC-6D2CEB9B7DEE}" type="datetimeFigureOut">
              <a:rPr lang="en-US" smtClean="0"/>
              <a:t>7/29/23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5333D-CB26-6748-3DC0-659F47CF8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F7C22F-A5C1-492A-33B9-FB7C73084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03F55-EBD4-4CEB-BFF5-388F3EED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190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AC1FB3-0800-6815-C2B7-43CC941451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354276-15DB-301F-399F-5963E55A22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7EDE9-FCF6-C624-2302-DE7788A44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BD40D-194F-479B-BCEC-6D2CEB9B7DEE}" type="datetimeFigureOut">
              <a:rPr lang="en-US" smtClean="0"/>
              <a:t>7/29/23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7AA23-3664-69A4-6B6A-E4265BF39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A4B09-555D-544A-9723-16DC16B2A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03F55-EBD4-4CEB-BFF5-388F3EED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424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6A8DB-50CB-06D5-A01B-D61A64E6B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4E08D-BFD8-F87B-71AF-3BDD36561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5DFDB-AB90-5019-BE71-C688AAAA5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BD40D-194F-479B-BCEC-6D2CEB9B7DEE}" type="datetimeFigureOut">
              <a:rPr lang="en-US" smtClean="0"/>
              <a:t>7/29/23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0BE98-DE45-2F18-BA28-87FAA6616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A01D9-3D36-FE04-EEAC-D7BEA4D39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03F55-EBD4-4CEB-BFF5-388F3EED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46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05ED6-86F9-F1EC-C4A3-75812FA06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A02D49-973A-FFD2-093F-F6ABF3A6F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666DA-02BE-B911-39E7-95E7E61BF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BD40D-194F-479B-BCEC-6D2CEB9B7DEE}" type="datetimeFigureOut">
              <a:rPr lang="en-US" smtClean="0"/>
              <a:t>7/29/23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980B2-1AEF-55D4-77F5-32C891E1D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43044-F15E-95DF-4D67-6C8C9670F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03F55-EBD4-4CEB-BFF5-388F3EED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65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A5199-2644-69B3-F812-8BDA2C41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9C235-F547-FDB4-C750-39A692CC58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6A5DE-2E2F-5430-D232-8D65D91ED0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2CB2EE-D27F-FD4E-06F5-0C747FEDC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BD40D-194F-479B-BCEC-6D2CEB9B7DEE}" type="datetimeFigureOut">
              <a:rPr lang="en-US" smtClean="0"/>
              <a:t>7/29/23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236964-9918-3D1F-974C-7F8DDC503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8C3C1-5631-370D-EBD3-58AF1E502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03F55-EBD4-4CEB-BFF5-388F3EED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612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CE94F-0CFB-E529-7F1D-954D32FCE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3B51E-836B-E01B-A7DA-DC68FAD22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DEFC97-CE5B-5CA1-E8FC-C067F6C0F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1D4C8F-3CB0-3FB1-5149-F7BF7C97E7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5BBBA5-913E-C1D7-8447-ADB0F85508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E189FD-978A-9ADB-FB3D-244F55A34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BD40D-194F-479B-BCEC-6D2CEB9B7DEE}" type="datetimeFigureOut">
              <a:rPr lang="en-US" smtClean="0"/>
              <a:t>7/29/23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884A94-8B0A-8A08-CF39-59390B7A9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BC4AEC-B232-9BF0-57EF-D89B35C57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03F55-EBD4-4CEB-BFF5-388F3EED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18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6C25E-AF2F-9FF6-C7A3-739B243D4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23EB10-AA30-C631-1128-77F2A83A8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BD40D-194F-479B-BCEC-6D2CEB9B7DEE}" type="datetimeFigureOut">
              <a:rPr lang="en-US" smtClean="0"/>
              <a:t>7/29/23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19D0A1-0AC7-968D-33DF-A0913E5BF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F5805E-5CE6-FB3C-CC03-CD849EE90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03F55-EBD4-4CEB-BFF5-388F3EED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67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D2805F-E750-5A5C-C7DB-559D20C36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BD40D-194F-479B-BCEC-6D2CEB9B7DEE}" type="datetimeFigureOut">
              <a:rPr lang="en-US" smtClean="0"/>
              <a:t>7/29/23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680972-FDC4-1A7C-9709-9199D933D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3D543-70F4-990D-50C5-36FE8CDDA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03F55-EBD4-4CEB-BFF5-388F3EED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90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A25CD-F300-8757-096D-3B0282CF1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17F7D-C072-8024-D485-9894B62B8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FE1728-4033-8C01-0242-B28B939F0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DEE96-357E-E957-CCFF-E94FA0465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BD40D-194F-479B-BCEC-6D2CEB9B7DEE}" type="datetimeFigureOut">
              <a:rPr lang="en-US" smtClean="0"/>
              <a:t>7/29/23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8A7DB-BD5F-BDD5-730D-BD8028B33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09DF63-C36D-63AA-DD58-A7BF3978B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03F55-EBD4-4CEB-BFF5-388F3EED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774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C9130-5C86-FF29-541E-CC6A7C8E0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E1C84B-04A7-54D8-9981-DFF41C6769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9DC78C-F25A-11BD-00E5-9D7E1286BF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4EE74A-8C99-573F-270A-8D30A286B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BD40D-194F-479B-BCEC-6D2CEB9B7DEE}" type="datetimeFigureOut">
              <a:rPr lang="en-US" smtClean="0"/>
              <a:t>7/29/23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FCF983-DADA-49DB-A9F4-A5A9F4555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32C0B9-DDE7-DB43-DA74-FED95FF0F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03F55-EBD4-4CEB-BFF5-388F3EED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395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F7DB9C-7EC7-35C8-7E15-43D8BADD3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10AD2B-546F-9196-BBE6-9124CCF9B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81B2D-0BB8-02C4-5EB5-B5AA6BC109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BD40D-194F-479B-BCEC-6D2CEB9B7DEE}" type="datetimeFigureOut">
              <a:rPr lang="en-US" smtClean="0"/>
              <a:t>7/29/23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C69FA-4518-64E0-5B09-85290F8F72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119BB-0D47-194E-B05F-164AA30EE7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03F55-EBD4-4CEB-BFF5-388F3EED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365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davealmine?utm_source=unsplash&amp;utm_medium=referral&amp;utm_content=creditCopyText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emf"/><Relationship Id="rId4" Type="http://schemas.openxmlformats.org/officeDocument/2006/relationships/hyperlink" Target="https://unsplash.com/s/photos/car-dashboard?utm_source=unsplash&amp;utm_medium=referral&amp;utm_content=creditCopyTex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davealmine?utm_source=unsplash&amp;utm_medium=referral&amp;utm_content=creditCopyText" TargetMode="External"/><Relationship Id="rId7" Type="http://schemas.openxmlformats.org/officeDocument/2006/relationships/image" Target="../media/image18.em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hyperlink" Target="https://unsplash.com/s/photos/car-dashboard?utm_source=unsplash&amp;utm_medium=referral&amp;utm_content=creditCopyText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immossholder?utm_source=unsplash&amp;utm_medium=referral&amp;utm_content=creditCopyText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unsplash.com/s/photos/gas-tank?utm_source=unsplash&amp;utm_medium=referral&amp;utm_content=creditCopyText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elloquence?utm_source=unsplash&amp;utm_medium=referral&amp;utm_content=creditCopyText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hyperlink" Target="https://unsplash.com/s/photos/work?utm_source=unsplash&amp;utm_medium=referral&amp;utm_content=creditCopyTex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in a room&#10;&#10;Description automatically generated">
            <a:extLst>
              <a:ext uri="{FF2B5EF4-FFF2-40B4-BE49-F238E27FC236}">
                <a16:creationId xmlns:a16="http://schemas.microsoft.com/office/drawing/2014/main" id="{2AE8F209-EE66-4978-81B5-A9A830F98B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5309" r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A273EB-706A-4147-A768-B3588A70E9C9}"/>
              </a:ext>
            </a:extLst>
          </p:cNvPr>
          <p:cNvSpPr/>
          <p:nvPr/>
        </p:nvSpPr>
        <p:spPr>
          <a:xfrm>
            <a:off x="5255" y="0"/>
            <a:ext cx="12192000" cy="6858000"/>
          </a:xfrm>
          <a:prstGeom prst="rect">
            <a:avLst/>
          </a:prstGeom>
          <a:solidFill>
            <a:schemeClr val="accent1">
              <a:alpha val="768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268272-A2EB-49C2-998C-B3D9AADE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7ABA8CD-A3E9-4C43-97C8-1FF407C92E1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b="1" i="1" dirty="0">
                <a:solidFill>
                  <a:schemeClr val="bg1"/>
                </a:solidFill>
                <a:latin typeface="Segoe  "/>
              </a:rPr>
              <a:t>A fuel economy analysis across various manufacturers and vehicles.</a:t>
            </a:r>
          </a:p>
          <a:p>
            <a:endParaRPr lang="en-US" sz="1800" b="1" i="1" dirty="0">
              <a:solidFill>
                <a:schemeClr val="bg1"/>
              </a:solidFill>
              <a:latin typeface="Segoe  "/>
            </a:endParaRPr>
          </a:p>
          <a:p>
            <a:r>
              <a:rPr lang="en-US" sz="1800" b="1" i="1" dirty="0">
                <a:solidFill>
                  <a:schemeClr val="bg1"/>
                </a:solidFill>
                <a:latin typeface="Segoe  "/>
              </a:rPr>
              <a:t>by</a:t>
            </a:r>
          </a:p>
          <a:p>
            <a:r>
              <a:rPr lang="en-US" sz="1800" b="1" i="1" dirty="0">
                <a:solidFill>
                  <a:schemeClr val="bg1"/>
                </a:solidFill>
                <a:latin typeface="Segoe  "/>
              </a:rPr>
              <a:t>Anees Bagus</a:t>
            </a:r>
          </a:p>
          <a:p>
            <a:endParaRPr lang="en-US" sz="1800" b="1" i="1" dirty="0">
              <a:solidFill>
                <a:schemeClr val="bg1"/>
              </a:solidFill>
              <a:latin typeface="Segoe  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7DB77C-7B36-46E8-9FCF-C56CDF7488D9}"/>
              </a:ext>
            </a:extLst>
          </p:cNvPr>
          <p:cNvSpPr txBox="1"/>
          <p:nvPr/>
        </p:nvSpPr>
        <p:spPr>
          <a:xfrm>
            <a:off x="626405" y="903357"/>
            <a:ext cx="5905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Segoe  "/>
              </a:rPr>
              <a:t>Vehicle Fuel </a:t>
            </a:r>
            <a:r>
              <a:rPr lang="en-US" sz="4000" b="1" dirty="0">
                <a:solidFill>
                  <a:schemeClr val="bg1"/>
                </a:solidFill>
                <a:latin typeface="Segoe  "/>
                <a:cs typeface="Segoe UI" panose="020B0502040204020203" pitchFamily="34" charset="0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1148577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icture containing building, cellphone, sitting, phone&#10;&#10;Description automatically generated">
            <a:extLst>
              <a:ext uri="{FF2B5EF4-FFF2-40B4-BE49-F238E27FC236}">
                <a16:creationId xmlns:a16="http://schemas.microsoft.com/office/drawing/2014/main" id="{6FF5E1F8-6C91-4288-BF8D-94756EC8A4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5116"/>
          <a:stretch/>
        </p:blipFill>
        <p:spPr>
          <a:xfrm>
            <a:off x="0" y="-42042"/>
            <a:ext cx="12192000" cy="6900041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A273EB-706A-4147-A768-B3588A70E9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68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268272-A2EB-49C2-998C-B3D9AADE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D7B5B-E7B8-43D3-9409-B6006BC11676}"/>
              </a:ext>
            </a:extLst>
          </p:cNvPr>
          <p:cNvSpPr txBox="1"/>
          <p:nvPr/>
        </p:nvSpPr>
        <p:spPr>
          <a:xfrm>
            <a:off x="924199" y="725159"/>
            <a:ext cx="342182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Segoe  "/>
              </a:rPr>
              <a:t>About Annual Fuel Costs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F03B69-CFBC-4EEC-B0F0-E827B4235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961" y="1925060"/>
            <a:ext cx="4584589" cy="2755631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BC4B28-603E-4CDF-93C6-6416B85E633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b="1" i="1" dirty="0">
              <a:solidFill>
                <a:schemeClr val="bg1"/>
              </a:solidFill>
              <a:latin typeface="Segoe  "/>
            </a:endParaRPr>
          </a:p>
          <a:p>
            <a:r>
              <a:rPr lang="en-US" b="1" i="1" dirty="0">
                <a:solidFill>
                  <a:schemeClr val="bg1"/>
                </a:solidFill>
                <a:latin typeface="Segoe  "/>
              </a:rPr>
              <a:t>While long term fuel costs have dropped significantly since 1984, the average annual fuel cost for most vehicles remains relatively unchanged.</a:t>
            </a:r>
          </a:p>
          <a:p>
            <a:r>
              <a:rPr lang="en-US" b="1" i="1" dirty="0">
                <a:solidFill>
                  <a:schemeClr val="bg1"/>
                </a:solidFill>
                <a:latin typeface="Segoe  "/>
              </a:rPr>
              <a:t>Compare this 5% drop in annual fuel costs with the 33% drop in 5 Year Save or Spend that we saw earlier in the presentation.</a:t>
            </a:r>
          </a:p>
        </p:txBody>
      </p:sp>
    </p:spTree>
    <p:extLst>
      <p:ext uri="{BB962C8B-B14F-4D97-AF65-F5344CB8AC3E}">
        <p14:creationId xmlns:p14="http://schemas.microsoft.com/office/powerpoint/2010/main" val="591096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68272-A2EB-49C2-998C-B3D9AADE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13" name="Content Placeholder 12" descr="A close up of a clock&#10;&#10;Description automatically generated">
            <a:extLst>
              <a:ext uri="{FF2B5EF4-FFF2-40B4-BE49-F238E27FC236}">
                <a16:creationId xmlns:a16="http://schemas.microsoft.com/office/drawing/2014/main" id="{897BC073-A69B-4C32-85D6-15F2E39BDD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" b="15626"/>
          <a:stretch/>
        </p:blipFill>
        <p:spPr>
          <a:xfrm>
            <a:off x="-1" y="0"/>
            <a:ext cx="12192001" cy="685800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BC4B28-603E-4CDF-93C6-6416B85E633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A273EB-706A-4147-A768-B3588A70E9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68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B25240-88CC-4338-9272-AA328A6ECF3B}"/>
              </a:ext>
            </a:extLst>
          </p:cNvPr>
          <p:cNvSpPr txBox="1"/>
          <p:nvPr/>
        </p:nvSpPr>
        <p:spPr>
          <a:xfrm>
            <a:off x="7935310" y="6385034"/>
            <a:ext cx="4009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Photo by </a:t>
            </a:r>
            <a:r>
              <a:rPr lang="pl-PL" dirty="0">
                <a:hlinkClick r:id="rId3"/>
              </a:rPr>
              <a:t>Dawid Zawiła</a:t>
            </a:r>
            <a:r>
              <a:rPr lang="pl-PL" dirty="0"/>
              <a:t> on </a:t>
            </a:r>
            <a:r>
              <a:rPr lang="pl-PL" dirty="0">
                <a:hlinkClick r:id="rId4"/>
              </a:rPr>
              <a:t>Unsplash</a:t>
            </a:r>
            <a:endParaRPr lang="pl-PL" dirty="0"/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8BE9FB-0F86-4FE7-AD1C-E9C477AE3080}"/>
              </a:ext>
            </a:extLst>
          </p:cNvPr>
          <p:cNvSpPr txBox="1"/>
          <p:nvPr/>
        </p:nvSpPr>
        <p:spPr>
          <a:xfrm>
            <a:off x="765941" y="253070"/>
            <a:ext cx="52459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Segoe  "/>
              </a:rPr>
              <a:t>Interactive Dashboard</a:t>
            </a:r>
          </a:p>
          <a:p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3B0C444-F219-4F90-A43B-8F701DAB9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07183"/>
            <a:ext cx="12192000" cy="596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171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68272-A2EB-49C2-998C-B3D9AADE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13" name="Content Placeholder 12" descr="A close up of a clock&#10;&#10;Description automatically generated">
            <a:extLst>
              <a:ext uri="{FF2B5EF4-FFF2-40B4-BE49-F238E27FC236}">
                <a16:creationId xmlns:a16="http://schemas.microsoft.com/office/drawing/2014/main" id="{897BC073-A69B-4C32-85D6-15F2E39BDD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" b="15626"/>
          <a:stretch/>
        </p:blipFill>
        <p:spPr>
          <a:xfrm>
            <a:off x="-1" y="0"/>
            <a:ext cx="12192001" cy="685800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BC4B28-603E-4CDF-93C6-6416B85E633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A273EB-706A-4147-A768-B3588A70E9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68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B25240-88CC-4338-9272-AA328A6ECF3B}"/>
              </a:ext>
            </a:extLst>
          </p:cNvPr>
          <p:cNvSpPr txBox="1"/>
          <p:nvPr/>
        </p:nvSpPr>
        <p:spPr>
          <a:xfrm>
            <a:off x="7935310" y="6385034"/>
            <a:ext cx="4009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Photo by </a:t>
            </a:r>
            <a:r>
              <a:rPr lang="pl-PL" dirty="0">
                <a:hlinkClick r:id="rId3"/>
              </a:rPr>
              <a:t>Dawid Zawiła</a:t>
            </a:r>
            <a:r>
              <a:rPr lang="pl-PL" dirty="0"/>
              <a:t> on </a:t>
            </a:r>
            <a:r>
              <a:rPr lang="pl-PL" dirty="0">
                <a:hlinkClick r:id="rId4"/>
              </a:rPr>
              <a:t>Unsplash</a:t>
            </a:r>
            <a:endParaRPr lang="pl-PL" dirty="0"/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8BE9FB-0F86-4FE7-AD1C-E9C477AE3080}"/>
              </a:ext>
            </a:extLst>
          </p:cNvPr>
          <p:cNvSpPr txBox="1"/>
          <p:nvPr/>
        </p:nvSpPr>
        <p:spPr>
          <a:xfrm>
            <a:off x="765941" y="253070"/>
            <a:ext cx="52459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Segoe  "/>
              </a:rPr>
              <a:t>Interactive Dashboard</a:t>
            </a:r>
          </a:p>
          <a:p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3B0C444-F219-4F90-A43B-8F701DAB9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07183"/>
            <a:ext cx="12192000" cy="59603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E1F245-68B8-4BAB-A3D6-0F90E1C76B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07183"/>
            <a:ext cx="12192000" cy="59603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A1CFF1-2232-4B96-AE39-1E486F7312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" y="875775"/>
            <a:ext cx="12192000" cy="596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919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n empty road&#10;&#10;Description automatically generated">
            <a:extLst>
              <a:ext uri="{FF2B5EF4-FFF2-40B4-BE49-F238E27FC236}">
                <a16:creationId xmlns:a16="http://schemas.microsoft.com/office/drawing/2014/main" id="{C6F27641-DCE1-4CD5-B76A-25ADC699A7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38" b="30597"/>
          <a:stretch/>
        </p:blipFill>
        <p:spPr>
          <a:xfrm>
            <a:off x="0" y="1"/>
            <a:ext cx="12192000" cy="6857999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A273EB-706A-4147-A768-B3588A70E9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6863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268272-A2EB-49C2-998C-B3D9AADE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BC4B28-603E-4CDF-93C6-6416B85E633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b="1" i="1" dirty="0">
                <a:solidFill>
                  <a:schemeClr val="bg1"/>
                </a:solidFill>
              </a:rPr>
              <a:t>In consideration with my findings, I recommend that consumers concerned with fuel economy target:</a:t>
            </a:r>
          </a:p>
          <a:p>
            <a:pPr marL="285750" indent="-285750">
              <a:buFontTx/>
              <a:buChar char="-"/>
            </a:pPr>
            <a:r>
              <a:rPr lang="en-US" b="1" i="1" dirty="0">
                <a:solidFill>
                  <a:schemeClr val="bg1"/>
                </a:solidFill>
              </a:rPr>
              <a:t>Electric Motors</a:t>
            </a:r>
          </a:p>
          <a:p>
            <a:pPr marL="285750" indent="-285750">
              <a:buFontTx/>
              <a:buChar char="-"/>
            </a:pPr>
            <a:r>
              <a:rPr lang="en-US" b="1" i="1" dirty="0">
                <a:solidFill>
                  <a:schemeClr val="bg1"/>
                </a:solidFill>
              </a:rPr>
              <a:t>Emerging Alternative Fuel Technology</a:t>
            </a:r>
          </a:p>
          <a:p>
            <a:pPr marL="285750" indent="-285750">
              <a:buFontTx/>
              <a:buChar char="-"/>
            </a:pPr>
            <a:r>
              <a:rPr lang="en-US" b="1" i="1" dirty="0">
                <a:solidFill>
                  <a:schemeClr val="bg1"/>
                </a:solidFill>
              </a:rPr>
              <a:t>Smaller Vehicles</a:t>
            </a:r>
          </a:p>
          <a:p>
            <a:pPr marL="285750" indent="-285750">
              <a:buFontTx/>
              <a:buChar char="-"/>
            </a:pPr>
            <a:r>
              <a:rPr lang="en-US" b="1" i="1" dirty="0">
                <a:solidFill>
                  <a:schemeClr val="bg1"/>
                </a:solidFill>
              </a:rPr>
              <a:t>2WD Vehicles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B4C4F6-159D-4BBD-B203-496D3F8A517F}"/>
              </a:ext>
            </a:extLst>
          </p:cNvPr>
          <p:cNvSpPr txBox="1"/>
          <p:nvPr/>
        </p:nvSpPr>
        <p:spPr>
          <a:xfrm>
            <a:off x="1481958" y="749587"/>
            <a:ext cx="4409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Segoe  "/>
              </a:rPr>
              <a:t>In Conclusion</a:t>
            </a:r>
          </a:p>
        </p:txBody>
      </p:sp>
    </p:spTree>
    <p:extLst>
      <p:ext uri="{BB962C8B-B14F-4D97-AF65-F5344CB8AC3E}">
        <p14:creationId xmlns:p14="http://schemas.microsoft.com/office/powerpoint/2010/main" val="2605507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in a room&#10;&#10;Description automatically generated">
            <a:extLst>
              <a:ext uri="{FF2B5EF4-FFF2-40B4-BE49-F238E27FC236}">
                <a16:creationId xmlns:a16="http://schemas.microsoft.com/office/drawing/2014/main" id="{2AE8F209-EE66-4978-81B5-A9A830F98B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09" r="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A273EB-706A-4147-A768-B3588A70E9C9}"/>
              </a:ext>
            </a:extLst>
          </p:cNvPr>
          <p:cNvSpPr/>
          <p:nvPr/>
        </p:nvSpPr>
        <p:spPr>
          <a:xfrm>
            <a:off x="5255" y="0"/>
            <a:ext cx="12192000" cy="6858000"/>
          </a:xfrm>
          <a:prstGeom prst="rect">
            <a:avLst/>
          </a:prstGeom>
          <a:solidFill>
            <a:schemeClr val="accent1">
              <a:alpha val="768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268272-A2EB-49C2-998C-B3D9AADE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F101968-E829-4943-963E-FEE6956AC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81338" y="1121019"/>
            <a:ext cx="4584589" cy="2755631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BC4B28-603E-4CDF-93C6-6416B85E633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i="1" dirty="0">
                <a:solidFill>
                  <a:schemeClr val="bg1"/>
                </a:solidFill>
                <a:latin typeface="Segoe  "/>
              </a:rPr>
              <a:t>For the purposes of online consumer products review, I have conducted an in depth study from available data to help site editors review information and for consumers make informed purchasing decisions.</a:t>
            </a:r>
          </a:p>
          <a:p>
            <a:r>
              <a:rPr lang="en-US" b="1" i="1" dirty="0">
                <a:solidFill>
                  <a:schemeClr val="bg1"/>
                </a:solidFill>
                <a:latin typeface="Segoe  "/>
              </a:rPr>
              <a:t>In the course of the research I have:</a:t>
            </a:r>
          </a:p>
          <a:p>
            <a:pPr marL="285750" indent="-285750">
              <a:buFontTx/>
              <a:buChar char="-"/>
            </a:pPr>
            <a:r>
              <a:rPr lang="en-US" b="1" i="1" dirty="0">
                <a:solidFill>
                  <a:schemeClr val="bg1"/>
                </a:solidFill>
                <a:latin typeface="Segoe  "/>
              </a:rPr>
              <a:t>Created a dashboard that allows the user to observe a number of different fuel economy statistics.</a:t>
            </a:r>
          </a:p>
          <a:p>
            <a:pPr marL="285750" indent="-285750">
              <a:buFontTx/>
              <a:buChar char="-"/>
            </a:pPr>
            <a:r>
              <a:rPr lang="en-US" b="1" i="1" dirty="0">
                <a:solidFill>
                  <a:schemeClr val="bg1"/>
                </a:solidFill>
                <a:latin typeface="Segoe  "/>
              </a:rPr>
              <a:t>Conducted statistical analyses concerning fuel economy ratings and savings.</a:t>
            </a:r>
          </a:p>
          <a:p>
            <a:pPr marL="285750" indent="-285750">
              <a:buFontTx/>
              <a:buChar char="-"/>
            </a:pPr>
            <a:r>
              <a:rPr lang="en-US" b="1" i="1" dirty="0">
                <a:solidFill>
                  <a:schemeClr val="bg1"/>
                </a:solidFill>
                <a:latin typeface="Segoe  "/>
              </a:rPr>
              <a:t>Developed recommendations to gain the most value from the vehicle purchases for consumers.</a:t>
            </a:r>
          </a:p>
          <a:p>
            <a:pPr marL="285750" indent="-285750">
              <a:buFontTx/>
              <a:buChar char="-"/>
            </a:pPr>
            <a:endParaRPr lang="en-US" b="1" dirty="0">
              <a:solidFill>
                <a:schemeClr val="bg1"/>
              </a:solidFill>
              <a:latin typeface="Segoe  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4C37E1-57CB-4295-9384-3B94FF320FCC}"/>
              </a:ext>
            </a:extLst>
          </p:cNvPr>
          <p:cNvSpPr txBox="1"/>
          <p:nvPr/>
        </p:nvSpPr>
        <p:spPr>
          <a:xfrm>
            <a:off x="941635" y="746234"/>
            <a:ext cx="4035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Segoe  "/>
              </a:rPr>
              <a:t>Overview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5F41C9-D1AE-43B5-8BE1-2D376EE3DC60}"/>
              </a:ext>
            </a:extLst>
          </p:cNvPr>
          <p:cNvSpPr txBox="1"/>
          <p:nvPr/>
        </p:nvSpPr>
        <p:spPr>
          <a:xfrm>
            <a:off x="6632028" y="4325007"/>
            <a:ext cx="44668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solidFill>
                  <a:schemeClr val="bg1"/>
                </a:solidFill>
                <a:latin typeface="Segoe  "/>
              </a:rPr>
              <a:t>Many manufacturers have addressed consumer demand for vehicles that provide customers with more long-term savings in the last decade.</a:t>
            </a:r>
          </a:p>
        </p:txBody>
      </p:sp>
    </p:spTree>
    <p:extLst>
      <p:ext uri="{BB962C8B-B14F-4D97-AF65-F5344CB8AC3E}">
        <p14:creationId xmlns:p14="http://schemas.microsoft.com/office/powerpoint/2010/main" val="1350817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icture containing person, laptop, woman, man&#10;&#10;Description automatically generated">
            <a:extLst>
              <a:ext uri="{FF2B5EF4-FFF2-40B4-BE49-F238E27FC236}">
                <a16:creationId xmlns:a16="http://schemas.microsoft.com/office/drawing/2014/main" id="{2CAE6C65-CCB9-4BCA-B923-2626CADE9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" t="9725" r="518" b="7293"/>
          <a:stretch/>
        </p:blipFill>
        <p:spPr>
          <a:xfrm>
            <a:off x="-1" y="1"/>
            <a:ext cx="12191999" cy="6815958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A273EB-706A-4147-A768-B3588A70E9C9}"/>
              </a:ext>
            </a:extLst>
          </p:cNvPr>
          <p:cNvSpPr/>
          <p:nvPr/>
        </p:nvSpPr>
        <p:spPr>
          <a:xfrm>
            <a:off x="0" y="5255"/>
            <a:ext cx="12192000" cy="6858000"/>
          </a:xfrm>
          <a:prstGeom prst="rect">
            <a:avLst/>
          </a:prstGeom>
          <a:solidFill>
            <a:schemeClr val="accent1">
              <a:alpha val="768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         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268272-A2EB-49C2-998C-B3D9AADE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50971D-A043-4280-96EB-D750D8A87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905" y="1499391"/>
            <a:ext cx="4584589" cy="27556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27B999-8EF2-49F5-B131-71E6B1E17801}"/>
              </a:ext>
            </a:extLst>
          </p:cNvPr>
          <p:cNvSpPr txBox="1"/>
          <p:nvPr/>
        </p:nvSpPr>
        <p:spPr>
          <a:xfrm>
            <a:off x="6546905" y="4682359"/>
            <a:ext cx="4584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Segoe  "/>
              </a:rPr>
              <a:t>Environmental concerns and savings intersect in the rise in demand for alternative fuel technologies and electric motors</a:t>
            </a:r>
            <a:r>
              <a:rPr lang="en-US" dirty="0"/>
              <a:t>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BC4B28-603E-4CDF-93C6-6416B85E63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55531"/>
            <a:ext cx="3932237" cy="4313457"/>
          </a:xfrm>
        </p:spPr>
        <p:txBody>
          <a:bodyPr>
            <a:normAutofit fontScale="85000" lnSpcReduction="20000"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Segoe  "/>
              </a:rPr>
              <a:t>Assessing Consumer Interests</a:t>
            </a:r>
            <a:r>
              <a:rPr lang="en-US" b="1" i="1" dirty="0">
                <a:solidFill>
                  <a:schemeClr val="bg1"/>
                </a:solidFill>
                <a:latin typeface="Segoe  "/>
              </a:rPr>
              <a:t>.</a:t>
            </a:r>
          </a:p>
          <a:p>
            <a:r>
              <a:rPr lang="en-US" b="1" i="1" dirty="0">
                <a:solidFill>
                  <a:schemeClr val="bg1"/>
                </a:solidFill>
                <a:latin typeface="Segoe  "/>
              </a:rPr>
              <a:t>	While fuel economy and its effects on short-term and long-term costs is something all customers should know, it likely isn’t the first factor that consumers will consider.</a:t>
            </a:r>
          </a:p>
          <a:p>
            <a:r>
              <a:rPr lang="en-US" b="1" i="1" dirty="0">
                <a:solidFill>
                  <a:schemeClr val="bg1"/>
                </a:solidFill>
                <a:latin typeface="Segoe  "/>
              </a:rPr>
              <a:t>	Most consumers already have fair idea of the type of car and specific vehicles that they are interested in or willing to pay for.</a:t>
            </a:r>
          </a:p>
          <a:p>
            <a:endParaRPr lang="en-US" b="1" i="1" dirty="0">
              <a:solidFill>
                <a:schemeClr val="bg1"/>
              </a:solidFill>
              <a:latin typeface="Segoe  "/>
            </a:endParaRPr>
          </a:p>
          <a:p>
            <a:r>
              <a:rPr lang="en-US" sz="2400" b="1" i="1" dirty="0">
                <a:solidFill>
                  <a:schemeClr val="bg1"/>
                </a:solidFill>
                <a:latin typeface="Segoe  "/>
              </a:rPr>
              <a:t>Communicating Relevant Findings</a:t>
            </a:r>
          </a:p>
          <a:p>
            <a:r>
              <a:rPr lang="en-US" b="1" i="1" dirty="0">
                <a:solidFill>
                  <a:schemeClr val="bg1"/>
                </a:solidFill>
                <a:latin typeface="Segoe  "/>
              </a:rPr>
              <a:t>	The factors that will best guide consumers to an informed decision are the immediate, short-term, and long-term fuel costs that will </a:t>
            </a:r>
            <a:r>
              <a:rPr lang="en-US" b="1" i="1" dirty="0" err="1">
                <a:solidFill>
                  <a:schemeClr val="bg1"/>
                </a:solidFill>
                <a:latin typeface="Segoe  "/>
              </a:rPr>
              <a:t>afftect</a:t>
            </a:r>
            <a:r>
              <a:rPr lang="en-US" b="1" i="1" dirty="0">
                <a:solidFill>
                  <a:schemeClr val="bg1"/>
                </a:solidFill>
                <a:latin typeface="Segoe  "/>
              </a:rPr>
              <a:t> them as owners.</a:t>
            </a:r>
          </a:p>
          <a:p>
            <a:r>
              <a:rPr lang="en-US" b="1" i="1" dirty="0">
                <a:solidFill>
                  <a:schemeClr val="bg1"/>
                </a:solidFill>
                <a:latin typeface="Segoe  "/>
              </a:rPr>
              <a:t>	Some but not all consumers will be influenced by Fuel Economy Ratings and CO2 Emissions.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46053-6345-4692-9D86-C383D0915BB5}"/>
              </a:ext>
            </a:extLst>
          </p:cNvPr>
          <p:cNvSpPr txBox="1"/>
          <p:nvPr/>
        </p:nvSpPr>
        <p:spPr>
          <a:xfrm>
            <a:off x="839788" y="415159"/>
            <a:ext cx="4163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 "/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2562663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icture containing person, laptop, woman, man&#10;&#10;Description automatically generated">
            <a:extLst>
              <a:ext uri="{FF2B5EF4-FFF2-40B4-BE49-F238E27FC236}">
                <a16:creationId xmlns:a16="http://schemas.microsoft.com/office/drawing/2014/main" id="{2CAE6C65-CCB9-4BCA-B923-2626CADE9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" t="9725" r="518" b="7293"/>
          <a:stretch/>
        </p:blipFill>
        <p:spPr>
          <a:xfrm>
            <a:off x="-1" y="1"/>
            <a:ext cx="12191999" cy="6815958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A273EB-706A-4147-A768-B3588A70E9C9}"/>
              </a:ext>
            </a:extLst>
          </p:cNvPr>
          <p:cNvSpPr/>
          <p:nvPr/>
        </p:nvSpPr>
        <p:spPr>
          <a:xfrm>
            <a:off x="0" y="10510"/>
            <a:ext cx="12192000" cy="6858000"/>
          </a:xfrm>
          <a:prstGeom prst="rect">
            <a:avLst/>
          </a:prstGeom>
          <a:solidFill>
            <a:schemeClr val="accent1">
              <a:alpha val="768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268272-A2EB-49C2-998C-B3D9AADE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BA6FC6-826A-4277-9F9A-A1141328F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146" y="180343"/>
            <a:ext cx="4584589" cy="27556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28A6EC-CC74-4A7A-9DC3-9306B76B6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146" y="3429000"/>
            <a:ext cx="4584589" cy="2755631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BC4B28-603E-4CDF-93C6-6416B85E633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200" b="1" i="1" dirty="0">
                <a:solidFill>
                  <a:schemeClr val="bg1"/>
                </a:solidFill>
                <a:latin typeface="Segoe  "/>
              </a:rPr>
              <a:t>Not Necessarily</a:t>
            </a:r>
          </a:p>
          <a:p>
            <a:r>
              <a:rPr lang="en-US" b="1" i="1" dirty="0">
                <a:solidFill>
                  <a:schemeClr val="bg1"/>
                </a:solidFill>
                <a:latin typeface="Segoe  "/>
              </a:rPr>
              <a:t>	Fuel Economy Scores take a wide variety of variables into consideration, so a higher score doesn’t necessarily mean lower annual costs.</a:t>
            </a:r>
          </a:p>
          <a:p>
            <a:r>
              <a:rPr lang="en-US" b="1" i="1" dirty="0">
                <a:solidFill>
                  <a:schemeClr val="bg1"/>
                </a:solidFill>
                <a:latin typeface="Segoe  "/>
              </a:rPr>
              <a:t>	After several statistical analyses I found that only vehicles with notably high fuel economy scores showed considerable annual savings.</a:t>
            </a:r>
          </a:p>
          <a:p>
            <a:endParaRPr lang="en-US" b="1" i="1" dirty="0">
              <a:solidFill>
                <a:schemeClr val="bg1"/>
              </a:solidFill>
              <a:latin typeface="Segoe  "/>
            </a:endParaRPr>
          </a:p>
          <a:p>
            <a:r>
              <a:rPr lang="en-US" sz="2200" b="1" i="1" dirty="0">
                <a:solidFill>
                  <a:schemeClr val="bg1"/>
                </a:solidFill>
                <a:latin typeface="Segoe  "/>
              </a:rPr>
              <a:t>Recommendation</a:t>
            </a:r>
          </a:p>
          <a:p>
            <a:r>
              <a:rPr lang="en-US" b="1" i="1" dirty="0">
                <a:solidFill>
                  <a:schemeClr val="bg1"/>
                </a:solidFill>
                <a:latin typeface="Segoe  "/>
              </a:rPr>
              <a:t>	Unless they can afford vehicles with a score of 5 or higher, customers concerned with annual fuel costs should consider other variables before Fuel Economy Score.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8236FE-DEEB-45B6-9BE9-B20749A9D37A}"/>
              </a:ext>
            </a:extLst>
          </p:cNvPr>
          <p:cNvSpPr txBox="1"/>
          <p:nvPr/>
        </p:nvSpPr>
        <p:spPr>
          <a:xfrm>
            <a:off x="394138" y="278524"/>
            <a:ext cx="43778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Segoe  "/>
              </a:rPr>
              <a:t>Do Fuel Economy Scores Reflect Annual Fuel Costs?</a:t>
            </a:r>
          </a:p>
        </p:txBody>
      </p:sp>
    </p:spTree>
    <p:extLst>
      <p:ext uri="{BB962C8B-B14F-4D97-AF65-F5344CB8AC3E}">
        <p14:creationId xmlns:p14="http://schemas.microsoft.com/office/powerpoint/2010/main" val="2957496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lose up of a train&#10;&#10;Description automatically generated">
            <a:extLst>
              <a:ext uri="{FF2B5EF4-FFF2-40B4-BE49-F238E27FC236}">
                <a16:creationId xmlns:a16="http://schemas.microsoft.com/office/drawing/2014/main" id="{35A36E5F-A216-4DFC-A4C6-FBB06ED9A6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551" r="-301" b="14784"/>
          <a:stretch/>
        </p:blipFill>
        <p:spPr>
          <a:xfrm>
            <a:off x="0" y="-126124"/>
            <a:ext cx="12228786" cy="6984124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A273EB-706A-4147-A768-B3588A70E9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68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268272-A2EB-49C2-998C-B3D9AADE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D2743E-8755-4F00-9E35-B8C8719FB370}"/>
              </a:ext>
            </a:extLst>
          </p:cNvPr>
          <p:cNvSpPr/>
          <p:nvPr/>
        </p:nvSpPr>
        <p:spPr>
          <a:xfrm>
            <a:off x="5160047" y="0"/>
            <a:ext cx="7119813" cy="6858000"/>
          </a:xfrm>
          <a:prstGeom prst="rect">
            <a:avLst/>
          </a:prstGeom>
          <a:solidFill>
            <a:schemeClr val="bg1">
              <a:alpha val="6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BC4B28-603E-4CDF-93C6-6416B85E633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i="1" dirty="0">
                <a:solidFill>
                  <a:schemeClr val="bg1"/>
                </a:solidFill>
                <a:latin typeface="Segoe  "/>
              </a:rPr>
              <a:t>While unable to trace a reliable correlation between Fuel Economy Scores and annual costs, there is ample evidence of distinct differences in Annual Fuel savings that vary between Class type.</a:t>
            </a:r>
          </a:p>
          <a:p>
            <a:endParaRPr lang="en-US" b="1" i="1" dirty="0">
              <a:solidFill>
                <a:schemeClr val="bg1"/>
              </a:solidFill>
              <a:latin typeface="Segoe  "/>
            </a:endParaRPr>
          </a:p>
          <a:p>
            <a:r>
              <a:rPr lang="en-US" b="1" i="1" dirty="0">
                <a:solidFill>
                  <a:schemeClr val="bg1"/>
                </a:solidFill>
                <a:latin typeface="Segoe  "/>
              </a:rPr>
              <a:t>Through statistical analysis we can say with confidence that means of Compact Cars and other classes of cars have a significant difference in means of Annual Fuel Cost.</a:t>
            </a:r>
          </a:p>
          <a:p>
            <a:endParaRPr lang="en-US" b="1" i="1" dirty="0">
              <a:solidFill>
                <a:schemeClr val="bg1"/>
              </a:solidFill>
              <a:latin typeface="Segoe  "/>
            </a:endParaRPr>
          </a:p>
          <a:p>
            <a:r>
              <a:rPr lang="en-US" b="1" i="1" dirty="0">
                <a:solidFill>
                  <a:schemeClr val="bg1"/>
                </a:solidFill>
                <a:latin typeface="Segoe  "/>
              </a:rPr>
              <a:t>Across 27 statistical analyses each class of car returns a significantly different mean of Annual Fuel Cost than the whole sample of vehicles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011CF5-D38C-4593-B723-26E331644DF0}"/>
              </a:ext>
            </a:extLst>
          </p:cNvPr>
          <p:cNvSpPr txBox="1"/>
          <p:nvPr/>
        </p:nvSpPr>
        <p:spPr>
          <a:xfrm>
            <a:off x="677918" y="322058"/>
            <a:ext cx="48189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Segoe  "/>
              </a:rPr>
              <a:t>Comparing Annual Fuel Costs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1801731-E5DB-4784-A918-F6872E0E4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415" y="621425"/>
            <a:ext cx="6717503" cy="559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44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lose up of a train&#10;&#10;Description automatically generated">
            <a:extLst>
              <a:ext uri="{FF2B5EF4-FFF2-40B4-BE49-F238E27FC236}">
                <a16:creationId xmlns:a16="http://schemas.microsoft.com/office/drawing/2014/main" id="{35A36E5F-A216-4DFC-A4C6-FBB06ED9A6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551" r="-301" b="14784"/>
          <a:stretch/>
        </p:blipFill>
        <p:spPr>
          <a:xfrm>
            <a:off x="0" y="-126124"/>
            <a:ext cx="12228786" cy="6984124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A273EB-706A-4147-A768-B3588A70E9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68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268272-A2EB-49C2-998C-B3D9AADE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B25240-88CC-4338-9272-AA328A6ECF3B}"/>
              </a:ext>
            </a:extLst>
          </p:cNvPr>
          <p:cNvSpPr txBox="1"/>
          <p:nvPr/>
        </p:nvSpPr>
        <p:spPr>
          <a:xfrm>
            <a:off x="7935310" y="6385034"/>
            <a:ext cx="4009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Tim </a:t>
            </a:r>
            <a:r>
              <a:rPr lang="en-US" dirty="0" err="1">
                <a:hlinkClick r:id="rId3"/>
              </a:rPr>
              <a:t>Mossholder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E18D0F-CABE-4B7D-A6E3-53EBE556CB1B}"/>
              </a:ext>
            </a:extLst>
          </p:cNvPr>
          <p:cNvSpPr/>
          <p:nvPr/>
        </p:nvSpPr>
        <p:spPr>
          <a:xfrm>
            <a:off x="5160047" y="0"/>
            <a:ext cx="7119813" cy="6858000"/>
          </a:xfrm>
          <a:prstGeom prst="rect">
            <a:avLst/>
          </a:prstGeom>
          <a:solidFill>
            <a:schemeClr val="bg1">
              <a:alpha val="6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BC4B28-603E-4CDF-93C6-6416B85E633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Segoe  "/>
              </a:rPr>
              <a:t>By running a one sample t-test we get a sense of how our sample of Total Annual Fuels costs might compare with the total population mean.</a:t>
            </a:r>
          </a:p>
          <a:p>
            <a:endParaRPr lang="en-US" b="1" i="1" dirty="0">
              <a:solidFill>
                <a:schemeClr val="bg1"/>
              </a:solidFill>
              <a:latin typeface="Segoe  "/>
            </a:endParaRPr>
          </a:p>
          <a:p>
            <a:r>
              <a:rPr lang="en-US" b="1" i="1" dirty="0">
                <a:solidFill>
                  <a:schemeClr val="bg1"/>
                </a:solidFill>
                <a:latin typeface="Segoe  "/>
              </a:rPr>
              <a:t>We can proceed with confidence that the actual population mean is not likely to vary largely from our sample mean.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E9AD8-725B-465F-B21B-B68AC8D0585F}"/>
              </a:ext>
            </a:extLst>
          </p:cNvPr>
          <p:cNvSpPr txBox="1"/>
          <p:nvPr/>
        </p:nvSpPr>
        <p:spPr>
          <a:xfrm>
            <a:off x="1223416" y="536027"/>
            <a:ext cx="29754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Segoe  "/>
              </a:rPr>
              <a:t>A Closer Look At The Data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C8D1E59-0ACC-419E-AE45-9FDBFB9BD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429761"/>
              </p:ext>
            </p:extLst>
          </p:nvPr>
        </p:nvGraphicFramePr>
        <p:xfrm>
          <a:off x="5344509" y="457200"/>
          <a:ext cx="6752897" cy="5870022"/>
        </p:xfrm>
        <a:graphic>
          <a:graphicData uri="http://schemas.openxmlformats.org/drawingml/2006/table">
            <a:tbl>
              <a:tblPr/>
              <a:tblGrid>
                <a:gridCol w="3674370">
                  <a:extLst>
                    <a:ext uri="{9D8B030D-6E8A-4147-A177-3AD203B41FA5}">
                      <a16:colId xmlns:a16="http://schemas.microsoft.com/office/drawing/2014/main" val="635991426"/>
                    </a:ext>
                  </a:extLst>
                </a:gridCol>
                <a:gridCol w="1787532">
                  <a:extLst>
                    <a:ext uri="{9D8B030D-6E8A-4147-A177-3AD203B41FA5}">
                      <a16:colId xmlns:a16="http://schemas.microsoft.com/office/drawing/2014/main" val="4249243294"/>
                    </a:ext>
                  </a:extLst>
                </a:gridCol>
                <a:gridCol w="1290995">
                  <a:extLst>
                    <a:ext uri="{9D8B030D-6E8A-4147-A177-3AD203B41FA5}">
                      <a16:colId xmlns:a16="http://schemas.microsoft.com/office/drawing/2014/main" val="1419832157"/>
                    </a:ext>
                  </a:extLst>
                </a:gridCol>
              </a:tblGrid>
              <a:tr h="266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t-Test: Two-Sample Assuming Unequal Variances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9379918"/>
                  </a:ext>
                </a:extLst>
              </a:tr>
              <a:tr h="273611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3925388"/>
                  </a:ext>
                </a:extLst>
              </a:tr>
              <a:tr h="2661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Annual Fuel Cost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Fuel Cost 1500\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278054"/>
                  </a:ext>
                </a:extLst>
              </a:tr>
              <a:tr h="266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2054.39745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934117"/>
                  </a:ext>
                </a:extLst>
              </a:tr>
              <a:tr h="266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Variance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510054.6544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7953421"/>
                  </a:ext>
                </a:extLst>
              </a:tr>
              <a:tr h="266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Observations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38113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38113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771063"/>
                  </a:ext>
                </a:extLst>
              </a:tr>
              <a:tr h="266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Hypothesized Mean Difference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636892"/>
                  </a:ext>
                </a:extLst>
              </a:tr>
              <a:tr h="266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38112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4529357"/>
                  </a:ext>
                </a:extLst>
              </a:tr>
              <a:tr h="266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 Stat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151.5477294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6037396"/>
                  </a:ext>
                </a:extLst>
              </a:tr>
              <a:tr h="266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P(T&lt;=t) one-tail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4911093"/>
                  </a:ext>
                </a:extLst>
              </a:tr>
              <a:tr h="266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 Critical one-tail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1.644893609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418202"/>
                  </a:ext>
                </a:extLst>
              </a:tr>
              <a:tr h="266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P(T&lt;=t) two-tail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2451016"/>
                  </a:ext>
                </a:extLst>
              </a:tr>
              <a:tr h="27361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 Critical two-tail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1.960026231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7324363"/>
                  </a:ext>
                </a:extLst>
              </a:tr>
              <a:tr h="26614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9704469"/>
                  </a:ext>
                </a:extLst>
              </a:tr>
              <a:tr h="266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standard error sample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3.658236596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663939"/>
                  </a:ext>
                </a:extLst>
              </a:tr>
              <a:tr h="266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margin of error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7.170239689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2842396"/>
                  </a:ext>
                </a:extLst>
              </a:tr>
              <a:tr h="266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c.i. lower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2047.22721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935241"/>
                  </a:ext>
                </a:extLst>
              </a:tr>
              <a:tr h="266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c.i. upper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2061.567689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4355347"/>
                  </a:ext>
                </a:extLst>
              </a:tr>
              <a:tr h="26614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0356128"/>
                  </a:ext>
                </a:extLst>
              </a:tr>
              <a:tr h="26614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Reject the null that the sample mean is equal to the hypothesized mean of 1500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85360"/>
                  </a:ext>
                </a:extLst>
              </a:tr>
              <a:tr h="26614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 sample mean is significantly different at p &lt; .05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4963702"/>
                  </a:ext>
                </a:extLst>
              </a:tr>
              <a:tr h="26614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95% confidence the population mean is between 2047.23 and 2061.56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984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2444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23BAF2AC-289C-423C-9323-F348D3FE77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" t="6787" r="-2" b="8281"/>
          <a:stretch/>
        </p:blipFill>
        <p:spPr>
          <a:xfrm>
            <a:off x="0" y="0"/>
            <a:ext cx="12192000" cy="6857999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A273EB-706A-4147-A768-B3588A70E9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68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268272-A2EB-49C2-998C-B3D9AADE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126A66-6CFF-4ED9-BBF7-54EE0F340FCE}"/>
              </a:ext>
            </a:extLst>
          </p:cNvPr>
          <p:cNvSpPr txBox="1"/>
          <p:nvPr/>
        </p:nvSpPr>
        <p:spPr>
          <a:xfrm>
            <a:off x="1108841" y="665846"/>
            <a:ext cx="465082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Segoe  "/>
              </a:rPr>
              <a:t>Reviewing Our Methods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BC4B28-603E-4CDF-93C6-6416B85E633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Segoe  "/>
              </a:rPr>
              <a:t>To Review</a:t>
            </a:r>
          </a:p>
          <a:p>
            <a:r>
              <a:rPr lang="en-US" b="1" i="1" dirty="0">
                <a:solidFill>
                  <a:schemeClr val="bg1"/>
                </a:solidFill>
                <a:latin typeface="Segoe  "/>
              </a:rPr>
              <a:t>	We have used A/A testing to verify the validity of our sample data.</a:t>
            </a:r>
          </a:p>
          <a:p>
            <a:endParaRPr lang="en-US" b="1" i="1" dirty="0">
              <a:solidFill>
                <a:schemeClr val="bg1"/>
              </a:solidFill>
              <a:latin typeface="Segoe  "/>
            </a:endParaRPr>
          </a:p>
          <a:p>
            <a:r>
              <a:rPr lang="en-US" b="1" i="1" dirty="0">
                <a:solidFill>
                  <a:schemeClr val="bg1"/>
                </a:solidFill>
                <a:latin typeface="Segoe  "/>
              </a:rPr>
              <a:t>	A/B testing was used to show significant difference in means between fuel costs in a variety of car classes.</a:t>
            </a:r>
          </a:p>
          <a:p>
            <a:endParaRPr lang="en-US" b="1" i="1" dirty="0">
              <a:solidFill>
                <a:schemeClr val="bg1"/>
              </a:solidFill>
              <a:latin typeface="Segoe  "/>
            </a:endParaRPr>
          </a:p>
          <a:p>
            <a:r>
              <a:rPr lang="en-US" b="1" i="1" dirty="0">
                <a:solidFill>
                  <a:schemeClr val="bg1"/>
                </a:solidFill>
                <a:latin typeface="Segoe  "/>
              </a:rPr>
              <a:t>	Single Sample t-tests give us p values and confidence interval by which to assess the validity of our data.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4BE990-5743-4AF6-986C-0C4F86186A59}"/>
              </a:ext>
            </a:extLst>
          </p:cNvPr>
          <p:cNvSpPr txBox="1"/>
          <p:nvPr/>
        </p:nvSpPr>
        <p:spPr>
          <a:xfrm>
            <a:off x="7556940" y="1930725"/>
            <a:ext cx="3258205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  <a:latin typeface="Segoe  "/>
              </a:rPr>
              <a:t>Results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Segoe  "/>
              </a:rPr>
              <a:t>	We found that we cannot confidently assess savings from Fuel Economy Scores.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Segoe  "/>
              </a:rPr>
              <a:t>	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Segoe  "/>
              </a:rPr>
              <a:t>	We found that we can trust the difference in means of Annual Fuel Costs in varying classes of cars</a:t>
            </a:r>
          </a:p>
          <a:p>
            <a:endParaRPr lang="en-US" sz="1600" b="1" i="1" dirty="0">
              <a:solidFill>
                <a:schemeClr val="bg1"/>
              </a:solidFill>
              <a:latin typeface="Segoe  "/>
            </a:endParaRPr>
          </a:p>
          <a:p>
            <a:r>
              <a:rPr lang="en-US" sz="1600" b="1" i="1" dirty="0">
                <a:solidFill>
                  <a:schemeClr val="bg1"/>
                </a:solidFill>
                <a:latin typeface="Segoe  "/>
              </a:rPr>
              <a:t>	We determined that the savings variables that we measured can be trusted.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44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68272-A2EB-49C2-998C-B3D9AADE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Content Placeholder 3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23BAF2AC-289C-423C-9323-F348D3FE77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" t="6787" r="-2" b="8281"/>
          <a:stretch/>
        </p:blipFill>
        <p:spPr>
          <a:xfrm>
            <a:off x="0" y="0"/>
            <a:ext cx="12192000" cy="6857999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BC4B28-603E-4CDF-93C6-6416B85E633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A273EB-706A-4147-A768-B3588A70E9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68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B25240-88CC-4338-9272-AA328A6ECF3B}"/>
              </a:ext>
            </a:extLst>
          </p:cNvPr>
          <p:cNvSpPr txBox="1"/>
          <p:nvPr/>
        </p:nvSpPr>
        <p:spPr>
          <a:xfrm>
            <a:off x="7935310" y="6385034"/>
            <a:ext cx="4009697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Photo by </a:t>
            </a:r>
            <a:r>
              <a:rPr lang="en-US" sz="11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Helloquence</a:t>
            </a:r>
            <a:r>
              <a:rPr lang="en-US" sz="1100" dirty="0"/>
              <a:t> on </a:t>
            </a:r>
            <a:r>
              <a:rPr lang="en-US" sz="11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sz="1100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59F264-27E4-4C09-B827-8FDD3FAE4275}"/>
              </a:ext>
            </a:extLst>
          </p:cNvPr>
          <p:cNvSpPr txBox="1"/>
          <p:nvPr/>
        </p:nvSpPr>
        <p:spPr>
          <a:xfrm>
            <a:off x="1224456" y="529780"/>
            <a:ext cx="41042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Segoe  "/>
              </a:rPr>
              <a:t>Recommendations By Class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5159C1-B574-40C7-9BF2-299BA23A64FD}"/>
              </a:ext>
            </a:extLst>
          </p:cNvPr>
          <p:cNvSpPr/>
          <p:nvPr/>
        </p:nvSpPr>
        <p:spPr>
          <a:xfrm>
            <a:off x="-64952" y="1639819"/>
            <a:ext cx="12321901" cy="5251002"/>
          </a:xfrm>
          <a:prstGeom prst="rect">
            <a:avLst/>
          </a:prstGeom>
          <a:solidFill>
            <a:schemeClr val="bg1">
              <a:alpha val="6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4A32F9-70BD-4DDA-A597-408E6ADE5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1972464"/>
            <a:ext cx="5032465" cy="27908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AA0A7EA-904B-4B72-82BE-727F80C02C1C}"/>
              </a:ext>
            </a:extLst>
          </p:cNvPr>
          <p:cNvSpPr txBox="1"/>
          <p:nvPr/>
        </p:nvSpPr>
        <p:spPr>
          <a:xfrm>
            <a:off x="839788" y="4908331"/>
            <a:ext cx="10122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egoe  "/>
              </a:rPr>
              <a:t>After verifying the validity of our sample data, we can identify the top ten classes of car for customers that value long-term and short-term savings.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6E44F8C-3DFE-4566-8398-E4A063BA8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004398"/>
              </p:ext>
            </p:extLst>
          </p:nvPr>
        </p:nvGraphicFramePr>
        <p:xfrm>
          <a:off x="839788" y="1972469"/>
          <a:ext cx="4488958" cy="2664178"/>
        </p:xfrm>
        <a:graphic>
          <a:graphicData uri="http://schemas.openxmlformats.org/drawingml/2006/table">
            <a:tbl>
              <a:tblPr/>
              <a:tblGrid>
                <a:gridCol w="2134095">
                  <a:extLst>
                    <a:ext uri="{9D8B030D-6E8A-4147-A177-3AD203B41FA5}">
                      <a16:colId xmlns:a16="http://schemas.microsoft.com/office/drawing/2014/main" val="162309326"/>
                    </a:ext>
                  </a:extLst>
                </a:gridCol>
                <a:gridCol w="2354863">
                  <a:extLst>
                    <a:ext uri="{9D8B030D-6E8A-4147-A177-3AD203B41FA5}">
                      <a16:colId xmlns:a16="http://schemas.microsoft.com/office/drawing/2014/main" val="1622249914"/>
                    </a:ext>
                  </a:extLst>
                </a:gridCol>
              </a:tblGrid>
              <a:tr h="24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of Total Annual Fuel Cost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367069"/>
                  </a:ext>
                </a:extLst>
              </a:tr>
              <a:tr h="24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Small Station Wagons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$1,597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3651878"/>
                  </a:ext>
                </a:extLst>
              </a:tr>
              <a:tr h="24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Small Sport Utility Vehicle 2WD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$1,661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83348"/>
                  </a:ext>
                </a:extLst>
              </a:tr>
              <a:tr h="24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Compact Cars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$1,706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331884"/>
                  </a:ext>
                </a:extLst>
              </a:tr>
              <a:tr h="24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Small Sport Utility Vehicle 4WD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$1,762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130186"/>
                  </a:ext>
                </a:extLst>
              </a:tr>
              <a:tr h="24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Small Pickup Trucks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$1,775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7144932"/>
                  </a:ext>
                </a:extLst>
              </a:tr>
              <a:tr h="24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Subcompact Cars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$1,793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0847451"/>
                  </a:ext>
                </a:extLst>
              </a:tr>
              <a:tr h="24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Midsize-Large Station Wagons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$1,819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204992"/>
                  </a:ext>
                </a:extLst>
              </a:tr>
              <a:tr h="24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Small Pickup Trucks 2WD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$1,836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0270555"/>
                  </a:ext>
                </a:extLst>
              </a:tr>
              <a:tr h="24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Midsize Cars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$1,896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0043079"/>
                  </a:ext>
                </a:extLst>
              </a:tr>
              <a:tr h="24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Midsize Station Wagons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$1,915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7031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1362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68272-A2EB-49C2-998C-B3D9AADE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Content Placeholder 3" descr="A picture containing building, cellphone, sitting, phone&#10;&#10;Description automatically generated">
            <a:extLst>
              <a:ext uri="{FF2B5EF4-FFF2-40B4-BE49-F238E27FC236}">
                <a16:creationId xmlns:a16="http://schemas.microsoft.com/office/drawing/2014/main" id="{6FF5E1F8-6C91-4288-BF8D-94756EC8A4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5116"/>
          <a:stretch/>
        </p:blipFill>
        <p:spPr>
          <a:xfrm>
            <a:off x="0" y="-42042"/>
            <a:ext cx="12192000" cy="6900041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BC4B28-603E-4CDF-93C6-6416B85E633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A273EB-706A-4147-A768-B3588A70E9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68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10AE07-5037-45BC-8432-52982964D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1448"/>
            <a:ext cx="12192000" cy="53865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83F6E6-B5E9-428A-AEA9-AE38351B58E0}"/>
              </a:ext>
            </a:extLst>
          </p:cNvPr>
          <p:cNvSpPr txBox="1"/>
          <p:nvPr/>
        </p:nvSpPr>
        <p:spPr>
          <a:xfrm>
            <a:off x="1234966" y="336101"/>
            <a:ext cx="409903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Segoe  "/>
              </a:rPr>
              <a:t>Recommendations By Make</a:t>
            </a:r>
          </a:p>
          <a:p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C2C75AE-EE48-4AE1-BC6F-EB52C2AF04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12644"/>
              </p:ext>
            </p:extLst>
          </p:nvPr>
        </p:nvGraphicFramePr>
        <p:xfrm>
          <a:off x="1234966" y="2366674"/>
          <a:ext cx="4099035" cy="2730057"/>
        </p:xfrm>
        <a:graphic>
          <a:graphicData uri="http://schemas.openxmlformats.org/drawingml/2006/table">
            <a:tbl>
              <a:tblPr/>
              <a:tblGrid>
                <a:gridCol w="1422114">
                  <a:extLst>
                    <a:ext uri="{9D8B030D-6E8A-4147-A177-3AD203B41FA5}">
                      <a16:colId xmlns:a16="http://schemas.microsoft.com/office/drawing/2014/main" val="3165899015"/>
                    </a:ext>
                  </a:extLst>
                </a:gridCol>
                <a:gridCol w="2676921">
                  <a:extLst>
                    <a:ext uri="{9D8B030D-6E8A-4147-A177-3AD203B41FA5}">
                      <a16:colId xmlns:a16="http://schemas.microsoft.com/office/drawing/2014/main" val="1432075655"/>
                    </a:ext>
                  </a:extLst>
                </a:gridCol>
              </a:tblGrid>
              <a:tr h="24818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of Total Annual Fuel Cost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361522"/>
                  </a:ext>
                </a:extLst>
              </a:tr>
              <a:tr h="24818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Tesla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$699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164097"/>
                  </a:ext>
                </a:extLst>
              </a:tr>
              <a:tr h="24818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CODA Automotive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$900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1729721"/>
                  </a:ext>
                </a:extLst>
              </a:tr>
              <a:tr h="24818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BYD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$1,013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5492151"/>
                  </a:ext>
                </a:extLst>
              </a:tr>
              <a:tr h="24818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smart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$1,027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1858673"/>
                  </a:ext>
                </a:extLst>
              </a:tr>
              <a:tr h="24818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Azure Dynamics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$1,050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7998233"/>
                  </a:ext>
                </a:extLst>
              </a:tr>
              <a:tr h="24818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Daihatsu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$1,229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642299"/>
                  </a:ext>
                </a:extLst>
              </a:tr>
              <a:tr h="24818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Scion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$1,326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666440"/>
                  </a:ext>
                </a:extLst>
              </a:tr>
              <a:tr h="24818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Geo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$1,336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8121302"/>
                  </a:ext>
                </a:extLst>
              </a:tr>
              <a:tr h="24818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Grumman Olson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$1,363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7319611"/>
                  </a:ext>
                </a:extLst>
              </a:tr>
              <a:tr h="24818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Fiat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$1,364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1001009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AD30E72-153A-4DED-B189-29E48DB333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690160"/>
              </p:ext>
            </p:extLst>
          </p:nvPr>
        </p:nvGraphicFramePr>
        <p:xfrm>
          <a:off x="6096000" y="2366673"/>
          <a:ext cx="4477407" cy="2730058"/>
        </p:xfrm>
        <a:graphic>
          <a:graphicData uri="http://schemas.openxmlformats.org/drawingml/2006/table">
            <a:tbl>
              <a:tblPr/>
              <a:tblGrid>
                <a:gridCol w="1547072">
                  <a:extLst>
                    <a:ext uri="{9D8B030D-6E8A-4147-A177-3AD203B41FA5}">
                      <a16:colId xmlns:a16="http://schemas.microsoft.com/office/drawing/2014/main" val="1391353162"/>
                    </a:ext>
                  </a:extLst>
                </a:gridCol>
                <a:gridCol w="2930335">
                  <a:extLst>
                    <a:ext uri="{9D8B030D-6E8A-4147-A177-3AD203B41FA5}">
                      <a16:colId xmlns:a16="http://schemas.microsoft.com/office/drawing/2014/main" val="381805465"/>
                    </a:ext>
                  </a:extLst>
                </a:gridCol>
              </a:tblGrid>
              <a:tr h="2611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of Save or Spend (5 Year)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023714"/>
                  </a:ext>
                </a:extLst>
              </a:tr>
              <a:tr h="24688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Tesla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$3,256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247753"/>
                  </a:ext>
                </a:extLst>
              </a:tr>
              <a:tr h="24688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CODA Automotive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$2,250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2738600"/>
                  </a:ext>
                </a:extLst>
              </a:tr>
              <a:tr h="24688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BYD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$1,688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907643"/>
                  </a:ext>
                </a:extLst>
              </a:tr>
              <a:tr h="24688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smart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$1,617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804259"/>
                  </a:ext>
                </a:extLst>
              </a:tr>
              <a:tr h="24688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Azure Dynamics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618894"/>
                  </a:ext>
                </a:extLst>
              </a:tr>
              <a:tr h="24688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Daihatsu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$603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654165"/>
                  </a:ext>
                </a:extLst>
              </a:tr>
              <a:tr h="24688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Scion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$119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3058211"/>
                  </a:ext>
                </a:extLst>
              </a:tr>
              <a:tr h="24688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Geo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$70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5348891"/>
                  </a:ext>
                </a:extLst>
              </a:tr>
              <a:tr h="24688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Grumman Olson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-$63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4925757"/>
                  </a:ext>
                </a:extLst>
              </a:tr>
              <a:tr h="24688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Fiat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-$69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438472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1A73D5BC-5DE7-4874-BB24-B17AD83B19E2}"/>
              </a:ext>
            </a:extLst>
          </p:cNvPr>
          <p:cNvSpPr txBox="1"/>
          <p:nvPr/>
        </p:nvSpPr>
        <p:spPr>
          <a:xfrm>
            <a:off x="839788" y="5265683"/>
            <a:ext cx="9733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egoe  "/>
              </a:rPr>
              <a:t>For customers who are less concerned about the potential costs and savings of particular classes of cars, we can compile a list of the most cost efficient makes of vehicles.</a:t>
            </a:r>
          </a:p>
        </p:txBody>
      </p:sp>
    </p:spTree>
    <p:extLst>
      <p:ext uri="{BB962C8B-B14F-4D97-AF65-F5344CB8AC3E}">
        <p14:creationId xmlns:p14="http://schemas.microsoft.com/office/powerpoint/2010/main" val="4218181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2683</TotalTime>
  <Words>1052</Words>
  <Application>Microsoft Macintosh PowerPoint</Application>
  <PresentationFormat>Widescreen</PresentationFormat>
  <Paragraphs>202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Segoe  </vt:lpstr>
      <vt:lpstr>Office Theme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</dc:title>
  <dc:creator>Frederic Randall</dc:creator>
  <cp:lastModifiedBy>Anees Bagus</cp:lastModifiedBy>
  <cp:revision>7</cp:revision>
  <dcterms:created xsi:type="dcterms:W3CDTF">2020-02-22T19:19:33Z</dcterms:created>
  <dcterms:modified xsi:type="dcterms:W3CDTF">2023-07-29T20:19:59Z</dcterms:modified>
</cp:coreProperties>
</file>